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8572500" cx="15240000"/>
  <p:notesSz cx="6858000" cy="9144000"/>
  <p:embeddedFontLst>
    <p:embeddedFont>
      <p:font typeface="Poppins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19" roundtripDataSignature="AMtx7mhi7bayf4N0Jy+pHVyRctIB/X3XP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oppins-regular.fntdata"/><Relationship Id="rId14" Type="http://schemas.openxmlformats.org/officeDocument/2006/relationships/slide" Target="slides/slide9.xml"/><Relationship Id="rId17" Type="http://schemas.openxmlformats.org/officeDocument/2006/relationships/font" Target="fonts/Poppins-italic.fntdata"/><Relationship Id="rId16" Type="http://schemas.openxmlformats.org/officeDocument/2006/relationships/font" Target="fonts/Poppins-bold.fntdata"/><Relationship Id="rId5" Type="http://schemas.openxmlformats.org/officeDocument/2006/relationships/notesMaster" Target="notesMasters/notesMaster1.xml"/><Relationship Id="rId19" Type="http://customschemas.google.com/relationships/presentationmetadata" Target="metadata"/><Relationship Id="rId6" Type="http://schemas.openxmlformats.org/officeDocument/2006/relationships/slide" Target="slides/slide1.xml"/><Relationship Id="rId18" Type="http://schemas.openxmlformats.org/officeDocument/2006/relationships/font" Target="fonts/Poppi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jpg>
</file>

<file path=ppt/media/image5.png>
</file>

<file path=ppt/media/image7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454dc57305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3454dc57305_0_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454dc573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g3454dc57305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8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0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4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4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4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6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7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7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7.jpg"/><Relationship Id="rId5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avel-Background-PPT-1024x576"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5240000" cy="8572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/>
          <p:nvPr/>
        </p:nvSpPr>
        <p:spPr>
          <a:xfrm>
            <a:off x="1089173" y="444653"/>
            <a:ext cx="1978050" cy="759334"/>
          </a:xfrm>
          <a:custGeom>
            <a:rect b="b" l="l" r="r" t="t"/>
            <a:pathLst>
              <a:path extrusionOk="0" h="759334" w="1978050">
                <a:moveTo>
                  <a:pt x="0" y="0"/>
                </a:moveTo>
                <a:lnTo>
                  <a:pt x="1978050" y="0"/>
                </a:lnTo>
                <a:lnTo>
                  <a:pt x="1978050" y="759334"/>
                </a:lnTo>
                <a:lnTo>
                  <a:pt x="0" y="75933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13619576" y="352891"/>
            <a:ext cx="1193491" cy="942858"/>
          </a:xfrm>
          <a:custGeom>
            <a:rect b="b" l="l" r="r" t="t"/>
            <a:pathLst>
              <a:path extrusionOk="0" h="942858" w="1193491">
                <a:moveTo>
                  <a:pt x="0" y="0"/>
                </a:moveTo>
                <a:lnTo>
                  <a:pt x="1193491" y="0"/>
                </a:lnTo>
                <a:lnTo>
                  <a:pt x="1193491" y="942858"/>
                </a:lnTo>
                <a:lnTo>
                  <a:pt x="0" y="94285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7" name="Google Shape;87;p1"/>
          <p:cNvGrpSpPr/>
          <p:nvPr/>
        </p:nvGrpSpPr>
        <p:grpSpPr>
          <a:xfrm>
            <a:off x="1778288" y="7107361"/>
            <a:ext cx="2206154" cy="831425"/>
            <a:chOff x="832085" y="7088282"/>
            <a:chExt cx="2206154" cy="831425"/>
          </a:xfrm>
        </p:grpSpPr>
        <p:grpSp>
          <p:nvGrpSpPr>
            <p:cNvPr id="88" name="Google Shape;88;p1"/>
            <p:cNvGrpSpPr/>
            <p:nvPr/>
          </p:nvGrpSpPr>
          <p:grpSpPr>
            <a:xfrm>
              <a:off x="832085" y="7088282"/>
              <a:ext cx="2206154" cy="831425"/>
              <a:chOff x="0" y="-47625"/>
              <a:chExt cx="697254" cy="262771"/>
            </a:xfrm>
          </p:grpSpPr>
          <p:sp>
            <p:nvSpPr>
              <p:cNvPr id="89" name="Google Shape;89;p1"/>
              <p:cNvSpPr/>
              <p:nvPr/>
            </p:nvSpPr>
            <p:spPr>
              <a:xfrm>
                <a:off x="0" y="0"/>
                <a:ext cx="697254" cy="215146"/>
              </a:xfrm>
              <a:custGeom>
                <a:rect b="b" l="l" r="r" t="t"/>
                <a:pathLst>
                  <a:path extrusionOk="0" h="215146" w="697254">
                    <a:moveTo>
                      <a:pt x="107573" y="0"/>
                    </a:moveTo>
                    <a:lnTo>
                      <a:pt x="589681" y="0"/>
                    </a:lnTo>
                    <a:cubicBezTo>
                      <a:pt x="618211" y="0"/>
                      <a:pt x="645572" y="11334"/>
                      <a:pt x="665746" y="31507"/>
                    </a:cubicBezTo>
                    <a:cubicBezTo>
                      <a:pt x="685920" y="51681"/>
                      <a:pt x="697254" y="79043"/>
                      <a:pt x="697254" y="107573"/>
                    </a:cubicBezTo>
                    <a:lnTo>
                      <a:pt x="697254" y="107573"/>
                    </a:lnTo>
                    <a:cubicBezTo>
                      <a:pt x="697254" y="166984"/>
                      <a:pt x="649091" y="215146"/>
                      <a:pt x="589681" y="215146"/>
                    </a:cubicBezTo>
                    <a:lnTo>
                      <a:pt x="107573" y="215146"/>
                    </a:lnTo>
                    <a:cubicBezTo>
                      <a:pt x="79043" y="215146"/>
                      <a:pt x="51681" y="203813"/>
                      <a:pt x="31507" y="183639"/>
                    </a:cubicBezTo>
                    <a:cubicBezTo>
                      <a:pt x="11334" y="163465"/>
                      <a:pt x="0" y="136103"/>
                      <a:pt x="0" y="107573"/>
                    </a:cubicBezTo>
                    <a:lnTo>
                      <a:pt x="0" y="107573"/>
                    </a:lnTo>
                    <a:cubicBezTo>
                      <a:pt x="0" y="79043"/>
                      <a:pt x="11334" y="51681"/>
                      <a:pt x="31507" y="31507"/>
                    </a:cubicBezTo>
                    <a:cubicBezTo>
                      <a:pt x="51681" y="11334"/>
                      <a:pt x="79043" y="0"/>
                      <a:pt x="107573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rnd" cmpd="sng" w="28575">
                <a:solidFill>
                  <a:srgbClr val="72E5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90;p1"/>
              <p:cNvSpPr txBox="1"/>
              <p:nvPr/>
            </p:nvSpPr>
            <p:spPr>
              <a:xfrm>
                <a:off x="0" y="-47625"/>
                <a:ext cx="697254" cy="26277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4388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1" name="Google Shape;91;p1"/>
            <p:cNvSpPr txBox="1"/>
            <p:nvPr/>
          </p:nvSpPr>
          <p:spPr>
            <a:xfrm>
              <a:off x="1131995" y="7410407"/>
              <a:ext cx="1703305" cy="35907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3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8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16 Aug 2025</a:t>
              </a:r>
              <a:endParaRPr/>
            </a:p>
          </p:txBody>
        </p:sp>
      </p:grpSp>
      <p:sp>
        <p:nvSpPr>
          <p:cNvPr id="92" name="Google Shape;92;p1"/>
          <p:cNvSpPr txBox="1"/>
          <p:nvPr/>
        </p:nvSpPr>
        <p:spPr>
          <a:xfrm>
            <a:off x="5050966" y="352891"/>
            <a:ext cx="8153400" cy="80422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9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🚀</a:t>
            </a:r>
            <a:r>
              <a:rPr b="1" lang="en-US" sz="4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Hackathon: Building an Intelligent Domain-Specific AI Assistant with RAG Technology</a:t>
            </a:r>
            <a:endParaRPr/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Topic: Travel AI Assistant</a:t>
            </a:r>
            <a:endParaRPr/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Team: AI Beginner</a:t>
            </a:r>
            <a:endParaRPr sz="5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9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0" y="0"/>
            <a:ext cx="15240000" cy="1342990"/>
          </a:xfrm>
          <a:custGeom>
            <a:rect b="b" l="l" r="r" t="t"/>
            <a:pathLst>
              <a:path extrusionOk="0" h="1342990" w="15240000">
                <a:moveTo>
                  <a:pt x="0" y="0"/>
                </a:moveTo>
                <a:lnTo>
                  <a:pt x="15240000" y="0"/>
                </a:lnTo>
                <a:lnTo>
                  <a:pt x="15240000" y="1342990"/>
                </a:lnTo>
                <a:lnTo>
                  <a:pt x="0" y="13429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4706" l="0" r="-27253" t="-38828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 txBox="1"/>
          <p:nvPr/>
        </p:nvSpPr>
        <p:spPr>
          <a:xfrm>
            <a:off x="1684225" y="1343000"/>
            <a:ext cx="11237100" cy="7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Agenda:</a:t>
            </a:r>
            <a:endParaRPr sz="2700"/>
          </a:p>
          <a:p>
            <a:pPr indent="-596900" lvl="3" marL="188595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AutoNum type="arabicPeriod"/>
            </a:pPr>
            <a:r>
              <a:rPr b="1" i="0" lang="en-US" sz="4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b="1" i="0" sz="4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96900" lvl="3" marL="188595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imes New Roman"/>
              <a:buAutoNum type="arabicPeriod"/>
            </a:pPr>
            <a:r>
              <a:rPr b="1" i="0" lang="en-US" sz="4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API - Function</a:t>
            </a:r>
            <a:endParaRPr b="1" i="0" sz="4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96900" lvl="3" marL="188595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imes New Roman"/>
              <a:buAutoNum type="arabicPeriod"/>
            </a:pPr>
            <a:r>
              <a:rPr b="1" lang="en-US" sz="4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Demo</a:t>
            </a:r>
            <a:endParaRPr b="1" sz="4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96900" lvl="3" marL="188595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imes New Roman"/>
              <a:buAutoNum type="arabicPeriod"/>
            </a:pPr>
            <a:r>
              <a:rPr b="1" i="0" lang="en-US" sz="4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System Architectural Design</a:t>
            </a:r>
            <a:endParaRPr b="1" i="0" sz="4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96900" lvl="3" marL="188595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imes New Roman"/>
              <a:buAutoNum type="arabicPeriod"/>
            </a:pPr>
            <a:r>
              <a:rPr b="1" lang="en-US" sz="4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LangGraph flowchart</a:t>
            </a:r>
            <a:endParaRPr b="1" sz="4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596900" lvl="3" marL="188595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imes New Roman"/>
              <a:buAutoNum type="arabicPeriod"/>
            </a:pPr>
            <a:r>
              <a:rPr b="1" i="0" lang="en-US" sz="4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Q&amp;A</a:t>
            </a:r>
            <a:br>
              <a:rPr b="1" i="0" lang="en-US" sz="2900" u="none" cap="none" strike="noStrike">
                <a:solidFill>
                  <a:srgbClr val="764BA2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 i="0" sz="29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457200" y="400050"/>
            <a:ext cx="9796465" cy="6668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12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🎯 Hackathon</a:t>
            </a:r>
            <a:endParaRPr b="1" sz="4712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"/>
          <p:cNvSpPr/>
          <p:nvPr/>
        </p:nvSpPr>
        <p:spPr>
          <a:xfrm>
            <a:off x="0" y="0"/>
            <a:ext cx="15240000" cy="1342990"/>
          </a:xfrm>
          <a:custGeom>
            <a:rect b="b" l="l" r="r" t="t"/>
            <a:pathLst>
              <a:path extrusionOk="0" h="1342990" w="15240000">
                <a:moveTo>
                  <a:pt x="0" y="0"/>
                </a:moveTo>
                <a:lnTo>
                  <a:pt x="15240000" y="0"/>
                </a:lnTo>
                <a:lnTo>
                  <a:pt x="15240000" y="1342990"/>
                </a:lnTo>
                <a:lnTo>
                  <a:pt x="0" y="13429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4706" l="0" r="-27253" t="-38828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3"/>
          <p:cNvSpPr txBox="1"/>
          <p:nvPr/>
        </p:nvSpPr>
        <p:spPr>
          <a:xfrm>
            <a:off x="-990600" y="1440781"/>
            <a:ext cx="4648200" cy="18605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3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Introduction</a:t>
            </a:r>
            <a:endParaRPr/>
          </a:p>
          <a:p>
            <a:pPr indent="0" lvl="3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1" i="0" lang="en-US" sz="2900" u="none" cap="none" strike="noStrike">
                <a:solidFill>
                  <a:srgbClr val="764BA2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 i="0" sz="29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6" name="Google Shape;106;p3"/>
          <p:cNvSpPr txBox="1"/>
          <p:nvPr/>
        </p:nvSpPr>
        <p:spPr>
          <a:xfrm>
            <a:off x="457200" y="400050"/>
            <a:ext cx="9796465" cy="6668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12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🎯 Hackathon</a:t>
            </a:r>
            <a:endParaRPr b="1" sz="4712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69985" y="2090720"/>
            <a:ext cx="4648200" cy="18605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3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1.1 Purpose</a:t>
            </a:r>
            <a:endParaRPr/>
          </a:p>
          <a:p>
            <a:pPr indent="0" lvl="3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1" i="0" lang="en-US" sz="2900" u="none" cap="none" strike="noStrike">
                <a:solidFill>
                  <a:srgbClr val="764BA2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 i="0" sz="29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169984" y="4087702"/>
            <a:ext cx="8135815" cy="18805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3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1.2 </a:t>
            </a:r>
            <a:r>
              <a:rPr b="1" i="0" lang="en-US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Product Features</a:t>
            </a:r>
            <a:endParaRPr b="0" i="0" sz="3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3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1" i="0" lang="en-US" sz="2900" u="none" cap="none" strike="noStrike">
                <a:solidFill>
                  <a:srgbClr val="764BA2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 i="0" sz="29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9" name="Google Shape;109;p3"/>
          <p:cNvSpPr txBox="1"/>
          <p:nvPr/>
        </p:nvSpPr>
        <p:spPr>
          <a:xfrm>
            <a:off x="3314699" y="5027959"/>
            <a:ext cx="9982200" cy="30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b="1" lang="en-US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Smart interaction</a:t>
            </a:r>
            <a:r>
              <a:rPr lang="en-US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Answer travel &amp; food queries</a:t>
            </a:r>
            <a:endParaRPr/>
          </a:p>
          <a:p>
            <a:pPr indent="-1460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b="1" lang="en-US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Multimodal analysis</a:t>
            </a:r>
            <a:r>
              <a:rPr lang="en-US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Understand text and images</a:t>
            </a:r>
            <a:endParaRPr/>
          </a:p>
          <a:p>
            <a:pPr indent="-1460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b="1" lang="en-US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Rich information</a:t>
            </a:r>
            <a:r>
              <a:rPr lang="en-US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Descriptions, suggestions, maps, weather</a:t>
            </a:r>
            <a:endParaRPr/>
          </a:p>
          <a:p>
            <a:pPr indent="-1460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b="1" lang="en-US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Accessibility</a:t>
            </a:r>
            <a:r>
              <a:rPr lang="en-US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Text-to-Speech support</a:t>
            </a:r>
            <a:endParaRPr/>
          </a:p>
          <a:p>
            <a:pPr indent="-1460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b="1" lang="en-US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Knowledge management</a:t>
            </a:r>
            <a:r>
              <a:rPr lang="en-US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Easy updates via Admin</a:t>
            </a:r>
            <a:endParaRPr/>
          </a:p>
        </p:txBody>
      </p:sp>
      <p:sp>
        <p:nvSpPr>
          <p:cNvPr id="110" name="Google Shape;110;p3"/>
          <p:cNvSpPr txBox="1"/>
          <p:nvPr/>
        </p:nvSpPr>
        <p:spPr>
          <a:xfrm>
            <a:off x="1752600" y="2935642"/>
            <a:ext cx="12039600" cy="8363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3" marL="17145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b="0" i="0" lang="en-US" sz="2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Build an interactive web AI chatbot support text &amp; image queries about travel and food  to provide detailed info, restaurant suggestions, and Google Maps links.</a:t>
            </a:r>
            <a:endParaRPr b="0" i="0" sz="2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"/>
          <p:cNvSpPr/>
          <p:nvPr/>
        </p:nvSpPr>
        <p:spPr>
          <a:xfrm>
            <a:off x="0" y="0"/>
            <a:ext cx="15240000" cy="1342990"/>
          </a:xfrm>
          <a:custGeom>
            <a:rect b="b" l="l" r="r" t="t"/>
            <a:pathLst>
              <a:path extrusionOk="0" h="1342990" w="15240000">
                <a:moveTo>
                  <a:pt x="0" y="0"/>
                </a:moveTo>
                <a:lnTo>
                  <a:pt x="15240000" y="0"/>
                </a:lnTo>
                <a:lnTo>
                  <a:pt x="15240000" y="1342990"/>
                </a:lnTo>
                <a:lnTo>
                  <a:pt x="0" y="13429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4706" l="0" r="-27253" t="-38828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4"/>
          <p:cNvSpPr txBox="1"/>
          <p:nvPr/>
        </p:nvSpPr>
        <p:spPr>
          <a:xfrm>
            <a:off x="-990600" y="1466949"/>
            <a:ext cx="5334000" cy="18605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3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5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API - Function</a:t>
            </a:r>
            <a:endParaRPr/>
          </a:p>
          <a:p>
            <a:pPr indent="0" lvl="3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1" i="0" lang="en-US" sz="2900" u="none" cap="none" strike="noStrike">
                <a:solidFill>
                  <a:srgbClr val="764BA2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 i="0" sz="29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7" name="Google Shape;117;p4"/>
          <p:cNvSpPr txBox="1"/>
          <p:nvPr/>
        </p:nvSpPr>
        <p:spPr>
          <a:xfrm>
            <a:off x="457200" y="400050"/>
            <a:ext cx="9796465" cy="6668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12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🎯 Hackathon</a:t>
            </a:r>
            <a:endParaRPr b="1" sz="4712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"/>
          <p:cNvSpPr txBox="1"/>
          <p:nvPr/>
        </p:nvSpPr>
        <p:spPr>
          <a:xfrm>
            <a:off x="1905000" y="2686050"/>
            <a:ext cx="11201400" cy="53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127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Times New Roman"/>
              <a:buChar char="●"/>
            </a:pPr>
            <a:r>
              <a:rPr lang="en-US" sz="2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Azure OpenAI API: for use OpenAI model.</a:t>
            </a:r>
            <a:endParaRPr sz="1900"/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27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Times New Roman"/>
              <a:buChar char="●"/>
            </a:pPr>
            <a:r>
              <a:rPr lang="en-US" sz="2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ChromaDB: Vector DataBase for saving data.</a:t>
            </a:r>
            <a:endParaRPr sz="1900"/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27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Times New Roman"/>
              <a:buChar char="●"/>
            </a:pPr>
            <a:r>
              <a:rPr lang="en-US" sz="2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Hugging Face API (TTS): transfer the answer from text to Speech.</a:t>
            </a:r>
            <a:endParaRPr sz="1900"/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27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Times New Roman"/>
              <a:buChar char="●"/>
            </a:pPr>
            <a:r>
              <a:rPr lang="en-US" sz="2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LangGraph: Use to orchestrate a stateful workflow that connects various components in the RAG pipeline.</a:t>
            </a:r>
            <a:endParaRPr sz="2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127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Times New Roman"/>
              <a:buChar char="●"/>
            </a:pPr>
            <a:r>
              <a:rPr lang="en-US" sz="2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RAG: Allow chatbot to retrieve relevant text from ChromaDB to provide context for the LLM.</a:t>
            </a:r>
            <a:endParaRPr sz="2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454dc57305_0_28"/>
          <p:cNvSpPr/>
          <p:nvPr/>
        </p:nvSpPr>
        <p:spPr>
          <a:xfrm>
            <a:off x="0" y="0"/>
            <a:ext cx="15240000" cy="1342990"/>
          </a:xfrm>
          <a:custGeom>
            <a:rect b="b" l="l" r="r" t="t"/>
            <a:pathLst>
              <a:path extrusionOk="0" h="1342990" w="15240000">
                <a:moveTo>
                  <a:pt x="0" y="0"/>
                </a:moveTo>
                <a:lnTo>
                  <a:pt x="15240000" y="0"/>
                </a:lnTo>
                <a:lnTo>
                  <a:pt x="15240000" y="1342990"/>
                </a:lnTo>
                <a:lnTo>
                  <a:pt x="0" y="13429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4700" l="0" r="-27249" t="-388253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g3454dc57305_0_28"/>
          <p:cNvSpPr txBox="1"/>
          <p:nvPr/>
        </p:nvSpPr>
        <p:spPr>
          <a:xfrm>
            <a:off x="4063125" y="3657549"/>
            <a:ext cx="5334000" cy="26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3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Demo</a:t>
            </a:r>
            <a:endParaRPr sz="8000"/>
          </a:p>
          <a:p>
            <a:pPr indent="0" lvl="3" marL="13716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1" i="0" lang="en-US" sz="2900" u="none" cap="none" strike="noStrike">
                <a:solidFill>
                  <a:srgbClr val="764BA2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 i="0" sz="29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5" name="Google Shape;125;g3454dc57305_0_28"/>
          <p:cNvSpPr txBox="1"/>
          <p:nvPr/>
        </p:nvSpPr>
        <p:spPr>
          <a:xfrm>
            <a:off x="457200" y="400050"/>
            <a:ext cx="97965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12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🎯 Hackathon</a:t>
            </a:r>
            <a:endParaRPr b="1" sz="4712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/>
          <p:nvPr/>
        </p:nvSpPr>
        <p:spPr>
          <a:xfrm>
            <a:off x="0" y="0"/>
            <a:ext cx="15240000" cy="857349"/>
          </a:xfrm>
          <a:custGeom>
            <a:rect b="b" l="l" r="r" t="t"/>
            <a:pathLst>
              <a:path extrusionOk="0" h="1342990" w="15240000">
                <a:moveTo>
                  <a:pt x="0" y="0"/>
                </a:moveTo>
                <a:lnTo>
                  <a:pt x="15240000" y="0"/>
                </a:lnTo>
                <a:lnTo>
                  <a:pt x="15240000" y="1342990"/>
                </a:lnTo>
                <a:lnTo>
                  <a:pt x="0" y="13429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4706" l="0" r="-27253" t="-38828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5"/>
          <p:cNvSpPr txBox="1"/>
          <p:nvPr/>
        </p:nvSpPr>
        <p:spPr>
          <a:xfrm>
            <a:off x="457200" y="1257399"/>
            <a:ext cx="6185792" cy="12803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System Architectural Design</a:t>
            </a:r>
            <a:br>
              <a:rPr b="1" lang="en-US" sz="2900">
                <a:solidFill>
                  <a:srgbClr val="764BA2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 sz="2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2" name="Google Shape;132;p5"/>
          <p:cNvSpPr txBox="1"/>
          <p:nvPr/>
        </p:nvSpPr>
        <p:spPr>
          <a:xfrm>
            <a:off x="374142" y="190500"/>
            <a:ext cx="9796465" cy="6668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12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🎯 Hackathon</a:t>
            </a:r>
            <a:endParaRPr b="1" sz="4712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3" name="Google Shape;133;p5"/>
          <p:cNvGrpSpPr/>
          <p:nvPr/>
        </p:nvGrpSpPr>
        <p:grpSpPr>
          <a:xfrm>
            <a:off x="5791200" y="1044290"/>
            <a:ext cx="6901558" cy="7162800"/>
            <a:chOff x="7481192" y="1162050"/>
            <a:chExt cx="6901558" cy="7162800"/>
          </a:xfrm>
        </p:grpSpPr>
        <p:cxnSp>
          <p:nvCxnSpPr>
            <p:cNvPr id="134" name="Google Shape;134;p5"/>
            <p:cNvCxnSpPr>
              <a:stCxn id="135" idx="2"/>
              <a:endCxn id="136" idx="0"/>
            </p:cNvCxnSpPr>
            <p:nvPr/>
          </p:nvCxnSpPr>
          <p:spPr>
            <a:xfrm rot="5400000">
              <a:off x="9413404" y="5766075"/>
              <a:ext cx="578400" cy="2424000"/>
            </a:xfrm>
            <a:prstGeom prst="bentConnector3">
              <a:avLst>
                <a:gd fmla="val 50000" name="adj1"/>
              </a:avLst>
            </a:prstGeom>
            <a:noFill/>
            <a:ln cap="flat" cmpd="sng" w="34925">
              <a:solidFill>
                <a:srgbClr val="4A7DB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137" name="Google Shape;137;p5"/>
            <p:cNvCxnSpPr>
              <a:stCxn id="135" idx="2"/>
              <a:endCxn id="138" idx="0"/>
            </p:cNvCxnSpPr>
            <p:nvPr/>
          </p:nvCxnSpPr>
          <p:spPr>
            <a:xfrm flipH="1" rot="-5400000">
              <a:off x="10625854" y="6977625"/>
              <a:ext cx="578400" cy="900"/>
            </a:xfrm>
            <a:prstGeom prst="bentConnector3">
              <a:avLst>
                <a:gd fmla="val 50000" name="adj1"/>
              </a:avLst>
            </a:prstGeom>
            <a:noFill/>
            <a:ln cap="flat" cmpd="sng" w="34925">
              <a:solidFill>
                <a:srgbClr val="4A7DB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139" name="Google Shape;139;p5"/>
            <p:cNvCxnSpPr>
              <a:stCxn id="135" idx="2"/>
              <a:endCxn id="140" idx="0"/>
            </p:cNvCxnSpPr>
            <p:nvPr/>
          </p:nvCxnSpPr>
          <p:spPr>
            <a:xfrm flipH="1" rot="-5400000">
              <a:off x="11892904" y="5710575"/>
              <a:ext cx="578400" cy="2535000"/>
            </a:xfrm>
            <a:prstGeom prst="bentConnector3">
              <a:avLst>
                <a:gd fmla="val 50000" name="adj1"/>
              </a:avLst>
            </a:prstGeom>
            <a:noFill/>
            <a:ln cap="flat" cmpd="sng" w="34925">
              <a:solidFill>
                <a:srgbClr val="4A7DBA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grpSp>
          <p:nvGrpSpPr>
            <p:cNvPr id="141" name="Google Shape;141;p5"/>
            <p:cNvGrpSpPr/>
            <p:nvPr/>
          </p:nvGrpSpPr>
          <p:grpSpPr>
            <a:xfrm>
              <a:off x="7481192" y="1162050"/>
              <a:ext cx="6901558" cy="7162800"/>
              <a:chOff x="7481192" y="1162050"/>
              <a:chExt cx="6901558" cy="7162800"/>
            </a:xfrm>
          </p:grpSpPr>
          <p:sp>
            <p:nvSpPr>
              <p:cNvPr id="142" name="Google Shape;142;p5"/>
              <p:cNvSpPr/>
              <p:nvPr/>
            </p:nvSpPr>
            <p:spPr>
              <a:xfrm>
                <a:off x="8895303" y="1162050"/>
                <a:ext cx="4038600" cy="700224"/>
              </a:xfrm>
              <a:prstGeom prst="roundRect">
                <a:avLst>
                  <a:gd fmla="val 16667" name="adj"/>
                </a:avLst>
              </a:prstGeom>
              <a:solidFill>
                <a:srgbClr val="AAF6F4"/>
              </a:solidFill>
              <a:ln cap="flat" cmpd="sng" w="25400">
                <a:solidFill>
                  <a:srgbClr val="395E8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     User's Browser </a:t>
                </a:r>
                <a:endParaRPr/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8895303" y="2305050"/>
                <a:ext cx="4038600" cy="762000"/>
              </a:xfrm>
              <a:prstGeom prst="roundRect">
                <a:avLst>
                  <a:gd fmla="val 16667" name="adj"/>
                </a:avLst>
              </a:prstGeom>
              <a:solidFill>
                <a:srgbClr val="AAF6F4"/>
              </a:solidFill>
              <a:ln cap="flat" cmpd="sng" w="25400">
                <a:solidFill>
                  <a:srgbClr val="395E8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 Frontend (HTML, CSS, JS)   </a:t>
                </a:r>
                <a:endParaRPr/>
              </a:p>
            </p:txBody>
          </p:sp>
          <p:grpSp>
            <p:nvGrpSpPr>
              <p:cNvPr id="144" name="Google Shape;144;p5"/>
              <p:cNvGrpSpPr/>
              <p:nvPr/>
            </p:nvGrpSpPr>
            <p:grpSpPr>
              <a:xfrm>
                <a:off x="7481192" y="3640875"/>
                <a:ext cx="6901558" cy="4683975"/>
                <a:chOff x="8304375" y="5158692"/>
                <a:chExt cx="6901558" cy="4683975"/>
              </a:xfrm>
            </p:grpSpPr>
            <p:sp>
              <p:nvSpPr>
                <p:cNvPr id="135" name="Google Shape;135;p5"/>
                <p:cNvSpPr/>
                <p:nvPr/>
              </p:nvSpPr>
              <p:spPr>
                <a:xfrm>
                  <a:off x="9205183" y="5158692"/>
                  <a:ext cx="5065207" cy="30480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AAF6F4"/>
                </a:solidFill>
                <a:ln cap="flat" cmpd="sng" w="25400">
                  <a:solidFill>
                    <a:srgbClr val="395E89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0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 FLASK APPLICATION SERVER  </a:t>
                  </a:r>
                  <a:endParaRPr sz="20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0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0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0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0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0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0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20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0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  </a:t>
                  </a:r>
                  <a:endParaRPr/>
                </a:p>
              </p:txBody>
            </p:sp>
            <p:sp>
              <p:nvSpPr>
                <p:cNvPr id="145" name="Google Shape;145;p5"/>
                <p:cNvSpPr/>
                <p:nvPr/>
              </p:nvSpPr>
              <p:spPr>
                <a:xfrm>
                  <a:off x="9620934" y="5797641"/>
                  <a:ext cx="2018882" cy="1266051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AAF6F4"/>
                </a:solidFill>
                <a:ln cap="flat" cmpd="sng" w="25400">
                  <a:solidFill>
                    <a:srgbClr val="395E89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0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 Frontend Serving</a:t>
                  </a:r>
                  <a:endParaRPr/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0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(templates &amp; static files) </a:t>
                  </a:r>
                  <a:endParaRPr sz="20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6" name="Google Shape;146;p5"/>
                <p:cNvSpPr/>
                <p:nvPr/>
              </p:nvSpPr>
              <p:spPr>
                <a:xfrm>
                  <a:off x="11883068" y="5757135"/>
                  <a:ext cx="2018883" cy="1306557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AAF6F4"/>
                </a:solidFill>
                <a:ln cap="flat" cmpd="sng" w="25400">
                  <a:solidFill>
                    <a:srgbClr val="395E89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0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  Backend API Routes (api/chat, /api/tts, ..) </a:t>
                  </a:r>
                  <a:endParaRPr sz="20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7" name="Google Shape;147;p5"/>
                <p:cNvSpPr/>
                <p:nvPr/>
              </p:nvSpPr>
              <p:spPr>
                <a:xfrm>
                  <a:off x="9718486" y="7209225"/>
                  <a:ext cx="4038600" cy="7620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AAF6F4"/>
                </a:solidFill>
                <a:ln cap="flat" cmpd="sng" w="25400">
                  <a:solidFill>
                    <a:srgbClr val="395E89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0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LangGraph AI Agent</a:t>
                  </a:r>
                  <a:endParaRPr/>
                </a:p>
              </p:txBody>
            </p:sp>
            <p:sp>
              <p:nvSpPr>
                <p:cNvPr id="136" name="Google Shape;136;p5"/>
                <p:cNvSpPr/>
                <p:nvPr/>
              </p:nvSpPr>
              <p:spPr>
                <a:xfrm>
                  <a:off x="8304375" y="8785218"/>
                  <a:ext cx="2018882" cy="1057449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AAF6F4"/>
                </a:solidFill>
                <a:ln cap="flat" cmpd="sng" w="25400">
                  <a:solidFill>
                    <a:srgbClr val="395E89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0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Azure OpenAI</a:t>
                  </a:r>
                  <a:endParaRPr sz="20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0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(LLM, Vision) </a:t>
                  </a:r>
                  <a:endParaRPr/>
                </a:p>
              </p:txBody>
            </p:sp>
            <p:sp>
              <p:nvSpPr>
                <p:cNvPr id="138" name="Google Shape;138;p5"/>
                <p:cNvSpPr/>
                <p:nvPr/>
              </p:nvSpPr>
              <p:spPr>
                <a:xfrm>
                  <a:off x="10729183" y="8785217"/>
                  <a:ext cx="2018882" cy="105745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AAF6F4"/>
                </a:solidFill>
                <a:ln cap="flat" cmpd="sng" w="25400">
                  <a:solidFill>
                    <a:srgbClr val="395E89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0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 ChromaDB</a:t>
                  </a:r>
                  <a:endParaRPr sz="20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0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 (Vector Store) </a:t>
                  </a:r>
                  <a:endParaRPr sz="20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" name="Google Shape;140;p5"/>
                <p:cNvSpPr/>
                <p:nvPr/>
              </p:nvSpPr>
              <p:spPr>
                <a:xfrm>
                  <a:off x="13339451" y="8785218"/>
                  <a:ext cx="1866482" cy="1057449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AAF6F4"/>
                </a:solidFill>
                <a:ln cap="flat" cmpd="sng" w="25400">
                  <a:solidFill>
                    <a:srgbClr val="395E89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0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  Hugging Face TTS (API ) </a:t>
                  </a:r>
                  <a:endParaRPr sz="20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48" name="Google Shape;148;p5"/>
              <p:cNvSpPr txBox="1"/>
              <p:nvPr/>
            </p:nvSpPr>
            <p:spPr>
              <a:xfrm>
                <a:off x="10914603" y="3156988"/>
                <a:ext cx="251460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HTTP/HTTPS Requests</a:t>
                </a:r>
                <a:endParaRPr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49" name="Google Shape;149;p5"/>
              <p:cNvCxnSpPr>
                <a:stCxn id="142" idx="2"/>
                <a:endCxn id="143" idx="0"/>
              </p:cNvCxnSpPr>
              <p:nvPr/>
            </p:nvCxnSpPr>
            <p:spPr>
              <a:xfrm>
                <a:off x="10914603" y="1862274"/>
                <a:ext cx="0" cy="442800"/>
              </a:xfrm>
              <a:prstGeom prst="straightConnector1">
                <a:avLst/>
              </a:prstGeom>
              <a:noFill/>
              <a:ln cap="flat" cmpd="sng" w="44450">
                <a:solidFill>
                  <a:srgbClr val="4A7DBA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cxnSp>
            <p:nvCxnSpPr>
              <p:cNvPr id="150" name="Google Shape;150;p5"/>
              <p:cNvCxnSpPr>
                <a:stCxn id="143" idx="2"/>
                <a:endCxn id="135" idx="0"/>
              </p:cNvCxnSpPr>
              <p:nvPr/>
            </p:nvCxnSpPr>
            <p:spPr>
              <a:xfrm>
                <a:off x="10914603" y="3067050"/>
                <a:ext cx="0" cy="573900"/>
              </a:xfrm>
              <a:prstGeom prst="straightConnector1">
                <a:avLst/>
              </a:prstGeom>
              <a:noFill/>
              <a:ln cap="flat" cmpd="sng" w="41275">
                <a:solidFill>
                  <a:srgbClr val="4A7DBA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454dc57305_0_0"/>
          <p:cNvSpPr/>
          <p:nvPr/>
        </p:nvSpPr>
        <p:spPr>
          <a:xfrm>
            <a:off x="0" y="0"/>
            <a:ext cx="15240000" cy="856156"/>
          </a:xfrm>
          <a:custGeom>
            <a:rect b="b" l="l" r="r" t="t"/>
            <a:pathLst>
              <a:path extrusionOk="0" h="1342990" w="15240000">
                <a:moveTo>
                  <a:pt x="0" y="0"/>
                </a:moveTo>
                <a:lnTo>
                  <a:pt x="15240000" y="0"/>
                </a:lnTo>
                <a:lnTo>
                  <a:pt x="15240000" y="1342990"/>
                </a:lnTo>
                <a:lnTo>
                  <a:pt x="0" y="13429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4700" l="0" r="-27249" t="-388253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g3454dc57305_0_0"/>
          <p:cNvSpPr txBox="1"/>
          <p:nvPr/>
        </p:nvSpPr>
        <p:spPr>
          <a:xfrm>
            <a:off x="457200" y="1257399"/>
            <a:ext cx="6185700" cy="11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r>
            <a:r>
              <a:rPr b="1" lang="en-US" sz="3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LangGraph flowchart </a:t>
            </a:r>
            <a:br>
              <a:rPr b="1" lang="en-US" sz="2900">
                <a:solidFill>
                  <a:srgbClr val="764BA2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 sz="2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7" name="Google Shape;157;g3454dc57305_0_0"/>
          <p:cNvSpPr txBox="1"/>
          <p:nvPr/>
        </p:nvSpPr>
        <p:spPr>
          <a:xfrm>
            <a:off x="374142" y="190500"/>
            <a:ext cx="97965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12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🎯 Hackathon</a:t>
            </a:r>
            <a:endParaRPr b="1" sz="4712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8" name="Google Shape;158;g3454dc57305_0_0" title="Untitled diagram _ Mermaid Chart-2025-08-16-055905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84200" y="1832275"/>
            <a:ext cx="7875999" cy="661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6"/>
          <p:cNvSpPr/>
          <p:nvPr/>
        </p:nvSpPr>
        <p:spPr>
          <a:xfrm>
            <a:off x="0" y="0"/>
            <a:ext cx="15240000" cy="1342990"/>
          </a:xfrm>
          <a:custGeom>
            <a:rect b="b" l="l" r="r" t="t"/>
            <a:pathLst>
              <a:path extrusionOk="0" h="1342990" w="15240000">
                <a:moveTo>
                  <a:pt x="0" y="0"/>
                </a:moveTo>
                <a:lnTo>
                  <a:pt x="15240000" y="0"/>
                </a:lnTo>
                <a:lnTo>
                  <a:pt x="15240000" y="1342990"/>
                </a:lnTo>
                <a:lnTo>
                  <a:pt x="0" y="13429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4706" l="0" r="-27253" t="-388281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6"/>
          <p:cNvSpPr txBox="1"/>
          <p:nvPr/>
        </p:nvSpPr>
        <p:spPr>
          <a:xfrm>
            <a:off x="457200" y="400050"/>
            <a:ext cx="9796465" cy="6668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12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🎯 Hackathon</a:t>
            </a:r>
            <a:endParaRPr b="1" sz="4712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6"/>
          <p:cNvSpPr txBox="1"/>
          <p:nvPr/>
        </p:nvSpPr>
        <p:spPr>
          <a:xfrm>
            <a:off x="304800" y="1596333"/>
            <a:ext cx="6185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r>
            <a:r>
              <a:rPr b="1" lang="en-US" sz="3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Q&amp;A</a:t>
            </a:r>
            <a:endParaRPr b="1" sz="2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6" name="Google Shape;166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2031" y="2714311"/>
            <a:ext cx="7924800" cy="473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82000" y="1457529"/>
            <a:ext cx="6313232" cy="599649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6"/>
          <p:cNvSpPr txBox="1"/>
          <p:nvPr/>
        </p:nvSpPr>
        <p:spPr>
          <a:xfrm>
            <a:off x="990600" y="7787789"/>
            <a:ext cx="62484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Browser: Enter your Question.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9" name="Google Shape;169;p6"/>
          <p:cNvSpPr txBox="1"/>
          <p:nvPr/>
        </p:nvSpPr>
        <p:spPr>
          <a:xfrm>
            <a:off x="8382000" y="7563306"/>
            <a:ext cx="685800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Admin Browser: Include Document for Chatbot (txt, doc, pdf)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"/>
          <p:cNvSpPr/>
          <p:nvPr/>
        </p:nvSpPr>
        <p:spPr>
          <a:xfrm>
            <a:off x="0" y="0"/>
            <a:ext cx="15241678" cy="8572500"/>
          </a:xfrm>
          <a:custGeom>
            <a:rect b="b" l="l" r="r" t="t"/>
            <a:pathLst>
              <a:path extrusionOk="0" h="8572500" w="15241678">
                <a:moveTo>
                  <a:pt x="0" y="0"/>
                </a:moveTo>
                <a:lnTo>
                  <a:pt x="15241678" y="0"/>
                </a:lnTo>
                <a:lnTo>
                  <a:pt x="15241678" y="8572500"/>
                </a:lnTo>
                <a:lnTo>
                  <a:pt x="0" y="85725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26" l="0" r="0" t="-9227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7"/>
          <p:cNvSpPr/>
          <p:nvPr/>
        </p:nvSpPr>
        <p:spPr>
          <a:xfrm>
            <a:off x="630328" y="504830"/>
            <a:ext cx="1836097" cy="704841"/>
          </a:xfrm>
          <a:custGeom>
            <a:rect b="b" l="l" r="r" t="t"/>
            <a:pathLst>
              <a:path extrusionOk="0" h="704841" w="1836097">
                <a:moveTo>
                  <a:pt x="0" y="0"/>
                </a:moveTo>
                <a:lnTo>
                  <a:pt x="1836098" y="0"/>
                </a:lnTo>
                <a:lnTo>
                  <a:pt x="1836098" y="704840"/>
                </a:lnTo>
                <a:lnTo>
                  <a:pt x="0" y="70484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7"/>
          <p:cNvSpPr/>
          <p:nvPr/>
        </p:nvSpPr>
        <p:spPr>
          <a:xfrm>
            <a:off x="13619576" y="352891"/>
            <a:ext cx="1193491" cy="942858"/>
          </a:xfrm>
          <a:custGeom>
            <a:rect b="b" l="l" r="r" t="t"/>
            <a:pathLst>
              <a:path extrusionOk="0" h="942858" w="1193491">
                <a:moveTo>
                  <a:pt x="0" y="0"/>
                </a:moveTo>
                <a:lnTo>
                  <a:pt x="1193491" y="0"/>
                </a:lnTo>
                <a:lnTo>
                  <a:pt x="1193491" y="942858"/>
                </a:lnTo>
                <a:lnTo>
                  <a:pt x="0" y="94285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7"/>
          <p:cNvSpPr txBox="1"/>
          <p:nvPr/>
        </p:nvSpPr>
        <p:spPr>
          <a:xfrm>
            <a:off x="1676400" y="3484404"/>
            <a:ext cx="9982200" cy="16036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174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endParaRPr/>
          </a:p>
        </p:txBody>
      </p:sp>
      <p:sp>
        <p:nvSpPr>
          <p:cNvPr id="178" name="Google Shape;178;p7"/>
          <p:cNvSpPr txBox="1"/>
          <p:nvPr/>
        </p:nvSpPr>
        <p:spPr>
          <a:xfrm>
            <a:off x="14382750" y="7667625"/>
            <a:ext cx="152400" cy="200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8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LENOVO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0x0101004528CF09F394974384566E65EE47413A</vt:lpwstr>
  </property>
  <property fmtid="{D5CDD505-2E9C-101B-9397-08002B2CF9AE}" pid="3" name="MediaServiceImageTags">
    <vt:lpwstr/>
  </property>
</Properties>
</file>